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68" r:id="rId4"/>
    <p:sldId id="267" r:id="rId5"/>
    <p:sldId id="258" r:id="rId6"/>
    <p:sldId id="264" r:id="rId7"/>
    <p:sldId id="265" r:id="rId8"/>
    <p:sldId id="272" r:id="rId9"/>
    <p:sldId id="271" r:id="rId10"/>
    <p:sldId id="266" r:id="rId11"/>
    <p:sldId id="262" r:id="rId12"/>
    <p:sldId id="263" r:id="rId13"/>
    <p:sldId id="259" r:id="rId14"/>
    <p:sldId id="257" r:id="rId15"/>
    <p:sldId id="256" r:id="rId16"/>
    <p:sldId id="260" r:id="rId17"/>
    <p:sldId id="26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47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8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3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2930-658A-4D21-A509-C34BB39A0D4D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4761" y="152400"/>
            <a:ext cx="51144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/>
              <a:t>Lyell </a:t>
            </a:r>
            <a:r>
              <a:rPr lang="en-US" u="sng" dirty="0" err="1" smtClean="0"/>
              <a:t>Fk</a:t>
            </a:r>
            <a:r>
              <a:rPr lang="en-US" u="sng" dirty="0" smtClean="0"/>
              <a:t>. Tuolumne River</a:t>
            </a:r>
          </a:p>
          <a:p>
            <a:pPr algn="ctr"/>
            <a:r>
              <a:rPr lang="en-US" u="sng" dirty="0" smtClean="0"/>
              <a:t> Below </a:t>
            </a:r>
            <a:r>
              <a:rPr lang="en-US" u="sng" dirty="0" err="1" smtClean="0"/>
              <a:t>Maclure</a:t>
            </a:r>
            <a:r>
              <a:rPr lang="en-US" u="sng" dirty="0" smtClean="0"/>
              <a:t> Cr. Stream Gage</a:t>
            </a:r>
          </a:p>
          <a:p>
            <a:pPr algn="ctr"/>
            <a:r>
              <a:rPr lang="en-US" dirty="0" smtClean="0"/>
              <a:t>Latitude: 37.777 Longitude: -119.261 Datum: NAD83</a:t>
            </a:r>
          </a:p>
          <a:p>
            <a:pPr algn="ctr"/>
            <a:r>
              <a:rPr lang="en-US" dirty="0" smtClean="0"/>
              <a:t>Elevation: 9650</a:t>
            </a:r>
          </a:p>
          <a:p>
            <a:pPr algn="ctr"/>
            <a:r>
              <a:rPr lang="en-US" dirty="0" smtClean="0"/>
              <a:t>(Updated 7/6/2015)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47" y="1719072"/>
            <a:ext cx="6851904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36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22"/>
          <p:cNvSpPr txBox="1"/>
          <p:nvPr/>
        </p:nvSpPr>
        <p:spPr>
          <a:xfrm>
            <a:off x="2303462" y="3316922"/>
            <a:ext cx="1143635" cy="23939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>
                <a:solidFill>
                  <a:srgbClr val="FFFFFF"/>
                </a:solidFill>
                <a:effectLst/>
                <a:latin typeface="Arial"/>
                <a:ea typeface="Times New Roman"/>
              </a:rPr>
              <a:t>Gage Pool</a:t>
            </a:r>
            <a:endParaRPr lang="en-US" sz="1200">
              <a:effectLst/>
              <a:latin typeface="Times New Roman"/>
              <a:ea typeface="Times New Roman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5" t="5515" r="4802" b="28160"/>
          <a:stretch/>
        </p:blipFill>
        <p:spPr bwMode="auto">
          <a:xfrm>
            <a:off x="2303462" y="3810000"/>
            <a:ext cx="4943475" cy="2955289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39184"/>
            <a:ext cx="433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6/23/2015 Datum-change level survey notes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52897"/>
              </p:ext>
            </p:extLst>
          </p:nvPr>
        </p:nvGraphicFramePr>
        <p:xfrm>
          <a:off x="2438400" y="508516"/>
          <a:ext cx="4439921" cy="2093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613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Actual Survey Rod measurements (ft.)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Relative Elevations (ft) with making BM1=100.0'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BM1 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7.475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TD Post 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8.402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99.073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TD Bolt Middle 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99.755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TD Post Top –TD Bolt Middle X</a:t>
                      </a:r>
                      <a:r>
                        <a:rPr lang="en-US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 smtClean="0">
                          <a:effectLst/>
                        </a:rPr>
                        <a:t>Elevation </a:t>
                      </a:r>
                      <a:r>
                        <a:rPr lang="en-US" sz="1100" u="none" strike="noStrike" dirty="0">
                          <a:effectLst/>
                        </a:rPr>
                        <a:t>Diff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-0.682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1219200" y="3200400"/>
            <a:ext cx="2227897" cy="1752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2277070"/>
            <a:ext cx="1719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TD Bolt</a:t>
            </a:r>
          </a:p>
          <a:p>
            <a:r>
              <a:rPr lang="en-US" dirty="0" smtClean="0"/>
              <a:t>Datum, installed</a:t>
            </a:r>
          </a:p>
          <a:p>
            <a:r>
              <a:rPr lang="en-US" dirty="0" smtClean="0"/>
              <a:t>6/24/2015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833245" y="3436619"/>
            <a:ext cx="295750" cy="13966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37412" y="2513289"/>
            <a:ext cx="1906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 TD Post Datum, </a:t>
            </a:r>
          </a:p>
          <a:p>
            <a:r>
              <a:rPr lang="en-US" dirty="0"/>
              <a:t>i</a:t>
            </a:r>
            <a:r>
              <a:rPr lang="en-US" dirty="0" smtClean="0"/>
              <a:t>nstalled: </a:t>
            </a:r>
          </a:p>
          <a:p>
            <a:r>
              <a:rPr lang="en-US" dirty="0" smtClean="0"/>
              <a:t>9/25/2006</a:t>
            </a:r>
            <a:endParaRPr lang="en-US" dirty="0"/>
          </a:p>
          <a:p>
            <a:r>
              <a:rPr lang="en-US" dirty="0" smtClean="0"/>
              <a:t>removed: 6/24/2015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33148" y="6368534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8/21/2013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9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oshTapedownLyel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599" y="3595926"/>
            <a:ext cx="4333875" cy="3250406"/>
          </a:xfrm>
          <a:prstGeom prst="rect">
            <a:avLst/>
          </a:prstGeom>
        </p:spPr>
      </p:pic>
      <p:pic>
        <p:nvPicPr>
          <p:cNvPr id="12" name="Picture 11" descr="JoshDischar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439" y="3678480"/>
            <a:ext cx="4191000" cy="31429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25" y="3271048"/>
            <a:ext cx="502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this discharge measurement referenced to?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6354693" y="6452116"/>
            <a:ext cx="162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Photos: 7/2011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9800" y="3207544"/>
            <a:ext cx="221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is this recorded?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990600"/>
            <a:ext cx="6574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Early (2006-2011) stream gaging activities were poorly documented.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0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Stream Gage Data\Lyell Fk. Below Maclure\Site Photos\IMG_28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02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953000" y="1752600"/>
            <a:ext cx="1905000" cy="76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810000" y="3657600"/>
            <a:ext cx="3048000" cy="9861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8000" y="3334434"/>
            <a:ext cx="1890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stilling</a:t>
            </a:r>
          </a:p>
          <a:p>
            <a:r>
              <a:rPr lang="en-US" dirty="0" smtClean="0"/>
              <a:t>Tube (out of view)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178571" y="1752600"/>
            <a:ext cx="3622029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2429435"/>
            <a:ext cx="2621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T-post “Staff Plate”</a:t>
            </a:r>
          </a:p>
          <a:p>
            <a:r>
              <a:rPr lang="en-US" dirty="0"/>
              <a:t>w</a:t>
            </a:r>
            <a:r>
              <a:rPr lang="en-US" dirty="0" smtClean="0"/>
              <a:t>ith sharpie lines, read as</a:t>
            </a:r>
          </a:p>
          <a:p>
            <a:r>
              <a:rPr lang="en-US" dirty="0" smtClean="0"/>
              <a:t>a staff plate.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99098" y="1810870"/>
            <a:ext cx="2644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Also used as the Datum  from 2010 - 6/23/2015. Gage height = 10 – (TD from post to water surface)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31" idx="1"/>
          </p:cNvCxnSpPr>
          <p:nvPr/>
        </p:nvCxnSpPr>
        <p:spPr>
          <a:xfrm flipH="1" flipV="1">
            <a:off x="5905500" y="4572000"/>
            <a:ext cx="925606" cy="7664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31106" y="4876800"/>
            <a:ext cx="2278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vented P.T. mount,</a:t>
            </a:r>
          </a:p>
          <a:p>
            <a:r>
              <a:rPr lang="en-US" dirty="0" smtClean="0"/>
              <a:t>Removed 6/23/2015,</a:t>
            </a:r>
          </a:p>
          <a:p>
            <a:r>
              <a:rPr lang="en-US" dirty="0" smtClean="0"/>
              <a:t>(hard to see)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6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Stream Gage Data\Lyell Fk. Below Maclure\Site Photos\IMG_28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1447800" y="609600"/>
            <a:ext cx="76200" cy="3048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620000" y="3810000"/>
            <a:ext cx="461683" cy="23043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45429" y="6114364"/>
            <a:ext cx="1463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stilling</a:t>
            </a:r>
          </a:p>
          <a:p>
            <a:r>
              <a:rPr lang="en-US" dirty="0" smtClean="0"/>
              <a:t>tube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40268"/>
            <a:ext cx="447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 vented P.T. mount (removed 6/23/2015)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54864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36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Stream Gage Data\Lyell Fk. Below Maclure\Site Photos\IMG_62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391400" y="2667000"/>
            <a:ext cx="685800" cy="1066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010400" y="3810000"/>
            <a:ext cx="685800" cy="1828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27259" y="5638800"/>
            <a:ext cx="1463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stilling</a:t>
            </a:r>
          </a:p>
          <a:p>
            <a:r>
              <a:rPr lang="en-US" dirty="0" smtClean="0"/>
              <a:t>tube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962400" y="3657600"/>
            <a:ext cx="2667000" cy="2133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5871" y="5791200"/>
            <a:ext cx="166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Vented P.T.</a:t>
            </a:r>
          </a:p>
          <a:p>
            <a:r>
              <a:rPr lang="en-US" dirty="0" smtClean="0"/>
              <a:t>“Alpine Gage”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077200" y="3810000"/>
            <a:ext cx="8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Tape</a:t>
            </a:r>
          </a:p>
          <a:p>
            <a:r>
              <a:rPr lang="en-US" dirty="0" smtClean="0"/>
              <a:t>Down datum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482566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0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34652" y="685799"/>
            <a:ext cx="4849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Tape down to water surface measurement on old </a:t>
            </a:r>
          </a:p>
          <a:p>
            <a:r>
              <a:rPr lang="en-US" dirty="0" smtClean="0"/>
              <a:t>T-post, removed 6/23/2015.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 descr="J:\sien\monitoring_projects\rivers\data\photos_videos\Originals\YosTrip_Aug2013\31_LyellT_tapedow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75" y="1773793"/>
            <a:ext cx="6534170" cy="489739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590675" y="52578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8/21/2013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28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Stream Gage Data\Lyell Fk. Below Maclure\Site Photos\IMG_62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1524000" y="3048000"/>
            <a:ext cx="1143000" cy="29504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2811" y="6007989"/>
            <a:ext cx="315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T-post, removed 6/23/2015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38340" y="9906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7/02/2015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6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Stream Gage Data\Lyell Fk. Below Maclure\Site Photos\IMG_629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7" b="16451"/>
          <a:stretch/>
        </p:blipFill>
        <p:spPr bwMode="auto">
          <a:xfrm>
            <a:off x="0" y="609600"/>
            <a:ext cx="91440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>
            <a:stCxn id="5123" idx="0"/>
          </p:cNvCxnSpPr>
          <p:nvPr/>
        </p:nvCxnSpPr>
        <p:spPr>
          <a:xfrm flipH="1" flipV="1">
            <a:off x="1447800" y="1905000"/>
            <a:ext cx="876300" cy="14752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5800" y="4885420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 ft. sharpie mark-line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10200" y="6858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7/02/2015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 descr="E:\Stream Gage Data\Lyell Fk. Below Maclure\Site Photos\IMG_63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3" b="37396"/>
          <a:stretch/>
        </p:blipFill>
        <p:spPr bwMode="auto">
          <a:xfrm>
            <a:off x="0" y="3380232"/>
            <a:ext cx="4648200" cy="14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Stream Gage Data\Lyell Fk. Below Maclure\Site Photos\IMG_63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2" b="13157"/>
          <a:stretch/>
        </p:blipFill>
        <p:spPr bwMode="auto">
          <a:xfrm>
            <a:off x="4724400" y="3330669"/>
            <a:ext cx="4267200" cy="155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6858000" y="2133600"/>
            <a:ext cx="1219200" cy="118754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76775" y="4931585"/>
            <a:ext cx="442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“top” T-post to 8 ft. sharpie mark-line = 2.15 ft.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2329" y="5947886"/>
            <a:ext cx="8599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8 ft. “sharpie-staff-plate reading” = 7.85 ft. “ 10 – (T.D. to water surface) reading”</a:t>
            </a:r>
          </a:p>
          <a:p>
            <a:r>
              <a:rPr lang="en-US" sz="2000" dirty="0" smtClean="0"/>
              <a:t>Vertical offset = 0.15 ft.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474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4724" r="20807"/>
          <a:stretch/>
        </p:blipFill>
        <p:spPr>
          <a:xfrm>
            <a:off x="1228725" y="-79958"/>
            <a:ext cx="6686550" cy="7017916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4174180" y="2179109"/>
            <a:ext cx="1011880" cy="655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FF0000"/>
                </a:solidFill>
              </a:rPr>
              <a:t>Maclure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Creek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805287" y="609600"/>
            <a:ext cx="15987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Lyell </a:t>
            </a:r>
            <a:r>
              <a:rPr lang="en-US" sz="1800" dirty="0" err="1" smtClean="0">
                <a:solidFill>
                  <a:srgbClr val="FF0000"/>
                </a:solidFill>
              </a:rPr>
              <a:t>Fk</a:t>
            </a:r>
            <a:r>
              <a:rPr lang="en-US" sz="1800" dirty="0" smtClean="0">
                <a:solidFill>
                  <a:srgbClr val="FF0000"/>
                </a:solidFill>
              </a:rPr>
              <a:t>. </a:t>
            </a:r>
            <a:r>
              <a:rPr lang="en-US" sz="1800" dirty="0">
                <a:solidFill>
                  <a:srgbClr val="FF0000"/>
                </a:solidFill>
              </a:rPr>
              <a:t>b</a:t>
            </a:r>
            <a:r>
              <a:rPr lang="en-US" sz="1800" dirty="0" smtClean="0">
                <a:solidFill>
                  <a:srgbClr val="FF0000"/>
                </a:solidFill>
              </a:rPr>
              <a:t>elow </a:t>
            </a:r>
          </a:p>
          <a:p>
            <a:r>
              <a:rPr lang="en-US" sz="1800" dirty="0" err="1" smtClean="0">
                <a:solidFill>
                  <a:srgbClr val="FF0000"/>
                </a:solidFill>
              </a:rPr>
              <a:t>Maclure</a:t>
            </a:r>
            <a:r>
              <a:rPr lang="en-US" sz="1800" baseline="0" dirty="0" smtClean="0">
                <a:solidFill>
                  <a:srgbClr val="FF0000"/>
                </a:solidFill>
              </a:rPr>
              <a:t> </a:t>
            </a:r>
            <a:r>
              <a:rPr lang="en-US" sz="1800" baseline="0" dirty="0">
                <a:solidFill>
                  <a:srgbClr val="FF0000"/>
                </a:solidFill>
              </a:rPr>
              <a:t>Cr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8790363">
            <a:off x="5954804" y="3044532"/>
            <a:ext cx="82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JMT/PCT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75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Stream Gage Data\Lyell Fk. Below Maclure\Site Photos\IMG_026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8" r="17963"/>
          <a:stretch/>
        </p:blipFill>
        <p:spPr bwMode="auto">
          <a:xfrm>
            <a:off x="5562600" y="0"/>
            <a:ext cx="358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76200" y="19050"/>
            <a:ext cx="579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Site Inventory: 6/24/2015</a:t>
            </a:r>
          </a:p>
          <a:p>
            <a:r>
              <a:rPr lang="en-US" dirty="0" smtClean="0"/>
              <a:t>CR1000 </a:t>
            </a:r>
            <a:r>
              <a:rPr lang="en-US" dirty="0" err="1" smtClean="0"/>
              <a:t>Datalogger</a:t>
            </a:r>
            <a:r>
              <a:rPr lang="en-US" dirty="0" smtClean="0"/>
              <a:t>  SN:7519 HIF # 130889-Stock #5203013</a:t>
            </a:r>
          </a:p>
          <a:p>
            <a:r>
              <a:rPr lang="en-US" dirty="0" smtClean="0"/>
              <a:t>CS450-L P.T. SN:70010535 25ft cable</a:t>
            </a:r>
          </a:p>
          <a:p>
            <a:r>
              <a:rPr lang="en-US" dirty="0" smtClean="0"/>
              <a:t>CS547A-L Sp. Cond. SN:6181 30’ cable Kc:1.411</a:t>
            </a:r>
          </a:p>
          <a:p>
            <a:r>
              <a:rPr lang="en-US" dirty="0" smtClean="0"/>
              <a:t>A547 Interface</a:t>
            </a:r>
          </a:p>
          <a:p>
            <a:r>
              <a:rPr lang="en-US" dirty="0" smtClean="0"/>
              <a:t>7Ahr. Battery with “nested” solar controller</a:t>
            </a:r>
          </a:p>
          <a:p>
            <a:r>
              <a:rPr lang="en-US" dirty="0" smtClean="0"/>
              <a:t>External ammo can:</a:t>
            </a:r>
          </a:p>
          <a:p>
            <a:r>
              <a:rPr lang="en-US" dirty="0" smtClean="0"/>
              <a:t>55 </a:t>
            </a:r>
            <a:r>
              <a:rPr lang="en-US" dirty="0" err="1" smtClean="0"/>
              <a:t>Ahr</a:t>
            </a:r>
            <a:r>
              <a:rPr lang="en-US" dirty="0" smtClean="0"/>
              <a:t>. 12V Battery</a:t>
            </a:r>
          </a:p>
          <a:p>
            <a:r>
              <a:rPr lang="en-US" dirty="0" smtClean="0"/>
              <a:t>Ammo box needs another lock.(7/7/2015)</a:t>
            </a:r>
          </a:p>
          <a:p>
            <a:r>
              <a:rPr lang="en-US" dirty="0" smtClean="0"/>
              <a:t>Conduit connections to box: 1”</a:t>
            </a:r>
          </a:p>
          <a:p>
            <a:r>
              <a:rPr lang="en-US" dirty="0" smtClean="0"/>
              <a:t>Conduit connection to Alpine Gage P.T. mount: ¾”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882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Stream Gage Data\Lyell Fk. Below Maclure\Site Photos\IMG_62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072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400" y="621268"/>
            <a:ext cx="570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Looking upstream from stream gage at PCT/JMT footbridge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3800" y="1263134"/>
            <a:ext cx="20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PCT/JMT footbridge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3886200" y="1632466"/>
            <a:ext cx="865155" cy="17965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30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Stream Gage Data\Lyell Fk. Below Maclure\Site Photos\IMG_62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02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800600" y="1828800"/>
            <a:ext cx="2438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6" idx="1"/>
          </p:cNvCxnSpPr>
          <p:nvPr/>
        </p:nvCxnSpPr>
        <p:spPr>
          <a:xfrm flipH="1" flipV="1">
            <a:off x="6248400" y="6114364"/>
            <a:ext cx="1097029" cy="3231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45429" y="6114364"/>
            <a:ext cx="1463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stilling</a:t>
            </a:r>
          </a:p>
          <a:p>
            <a:r>
              <a:rPr lang="en-US" dirty="0" smtClean="0"/>
              <a:t>tube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135989" y="5791199"/>
            <a:ext cx="473141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" y="5791199"/>
            <a:ext cx="166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Vented P.T.</a:t>
            </a:r>
          </a:p>
          <a:p>
            <a:r>
              <a:rPr lang="en-US" dirty="0" smtClean="0"/>
              <a:t>“Alpine Gage”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39000" y="2209800"/>
            <a:ext cx="156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logger enclosure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44902" y="643753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477000" y="4191000"/>
            <a:ext cx="1193400" cy="914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70400" y="3590835"/>
            <a:ext cx="81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Tape</a:t>
            </a:r>
          </a:p>
          <a:p>
            <a:r>
              <a:rPr lang="en-US" dirty="0" smtClean="0"/>
              <a:t>Down datum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" y="5334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</a:t>
            </a:r>
            <a:r>
              <a:rPr lang="en-US" dirty="0" err="1" smtClean="0"/>
              <a:t>Datalogger</a:t>
            </a:r>
            <a:r>
              <a:rPr lang="en-US" dirty="0" smtClean="0"/>
              <a:t> Program:</a:t>
            </a:r>
          </a:p>
          <a:p>
            <a:r>
              <a:rPr lang="en-US" dirty="0" smtClean="0"/>
              <a:t>Attached under 6/24/2015 Field visit </a:t>
            </a:r>
            <a:r>
              <a:rPr lang="en-US" dirty="0" err="1" smtClean="0"/>
              <a:t>hydrometeric</a:t>
            </a:r>
            <a:r>
              <a:rPr lang="en-US" dirty="0" smtClean="0"/>
              <a:t> notes in Aquarius.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782" y="2782669"/>
            <a:ext cx="2438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solar panel </a:t>
            </a:r>
          </a:p>
          <a:p>
            <a:r>
              <a:rPr lang="en-US" dirty="0" smtClean="0"/>
              <a:t>Installed in 2017:</a:t>
            </a:r>
          </a:p>
          <a:p>
            <a:r>
              <a:rPr lang="en-US" dirty="0" smtClean="0"/>
              <a:t>Relocated to </a:t>
            </a:r>
            <a:r>
              <a:rPr lang="en-US" dirty="0" err="1" smtClean="0"/>
              <a:t>Datalogger</a:t>
            </a:r>
            <a:endParaRPr lang="en-US" dirty="0" smtClean="0"/>
          </a:p>
          <a:p>
            <a:r>
              <a:rPr lang="en-US" dirty="0" smtClean="0"/>
              <a:t>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0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:\sien\monitoring_projects\rivers\data\photos_videos\Originals\YosTrip_Aug2013\43_LyellT_control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9812" y="3905885"/>
            <a:ext cx="3942760" cy="295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1" b="4936"/>
          <a:stretch/>
        </p:blipFill>
        <p:spPr bwMode="auto">
          <a:xfrm>
            <a:off x="3179445" y="324167"/>
            <a:ext cx="5935980" cy="3476625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reeform 6"/>
          <p:cNvSpPr/>
          <p:nvPr/>
        </p:nvSpPr>
        <p:spPr>
          <a:xfrm>
            <a:off x="3312795" y="2177097"/>
            <a:ext cx="5669280" cy="680720"/>
          </a:xfrm>
          <a:custGeom>
            <a:avLst/>
            <a:gdLst>
              <a:gd name="connsiteX0" fmla="*/ 0 w 5809294"/>
              <a:gd name="connsiteY0" fmla="*/ 254039 h 681161"/>
              <a:gd name="connsiteX1" fmla="*/ 717550 w 5809294"/>
              <a:gd name="connsiteY1" fmla="*/ 146089 h 681161"/>
              <a:gd name="connsiteX2" fmla="*/ 1695450 w 5809294"/>
              <a:gd name="connsiteY2" fmla="*/ 39 h 681161"/>
              <a:gd name="connsiteX3" fmla="*/ 2597150 w 5809294"/>
              <a:gd name="connsiteY3" fmla="*/ 133389 h 681161"/>
              <a:gd name="connsiteX4" fmla="*/ 3314700 w 5809294"/>
              <a:gd name="connsiteY4" fmla="*/ 311189 h 681161"/>
              <a:gd name="connsiteX5" fmla="*/ 4610100 w 5809294"/>
              <a:gd name="connsiteY5" fmla="*/ 552489 h 681161"/>
              <a:gd name="connsiteX6" fmla="*/ 5708650 w 5809294"/>
              <a:gd name="connsiteY6" fmla="*/ 666789 h 681161"/>
              <a:gd name="connsiteX7" fmla="*/ 5759450 w 5809294"/>
              <a:gd name="connsiteY7" fmla="*/ 679489 h 68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09294" h="681161">
                <a:moveTo>
                  <a:pt x="0" y="254039"/>
                </a:moveTo>
                <a:lnTo>
                  <a:pt x="717550" y="146089"/>
                </a:lnTo>
                <a:cubicBezTo>
                  <a:pt x="1000125" y="103756"/>
                  <a:pt x="1382183" y="2156"/>
                  <a:pt x="1695450" y="39"/>
                </a:cubicBezTo>
                <a:cubicBezTo>
                  <a:pt x="2008717" y="-2078"/>
                  <a:pt x="2327275" y="81531"/>
                  <a:pt x="2597150" y="133389"/>
                </a:cubicBezTo>
                <a:cubicBezTo>
                  <a:pt x="2867025" y="185247"/>
                  <a:pt x="2979208" y="241339"/>
                  <a:pt x="3314700" y="311189"/>
                </a:cubicBezTo>
                <a:cubicBezTo>
                  <a:pt x="3650192" y="381039"/>
                  <a:pt x="4211108" y="493222"/>
                  <a:pt x="4610100" y="552489"/>
                </a:cubicBezTo>
                <a:cubicBezTo>
                  <a:pt x="5009092" y="611756"/>
                  <a:pt x="5517092" y="645622"/>
                  <a:pt x="5708650" y="666789"/>
                </a:cubicBezTo>
                <a:cubicBezTo>
                  <a:pt x="5900208" y="687956"/>
                  <a:pt x="5759450" y="679489"/>
                  <a:pt x="5759450" y="679489"/>
                </a:cubicBezTo>
              </a:path>
            </a:pathLst>
          </a:cu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 Box 1122"/>
          <p:cNvSpPr txBox="1"/>
          <p:nvPr/>
        </p:nvSpPr>
        <p:spPr>
          <a:xfrm>
            <a:off x="3751665" y="3338194"/>
            <a:ext cx="1143635" cy="23939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dirty="0">
                <a:solidFill>
                  <a:srgbClr val="FFFFFF"/>
                </a:solidFill>
                <a:effectLst/>
                <a:latin typeface="Arial"/>
                <a:ea typeface="Times New Roman"/>
              </a:rPr>
              <a:t>Gage Pool</a:t>
            </a:r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5" t="5515" r="4802" b="28160"/>
          <a:stretch/>
        </p:blipFill>
        <p:spPr bwMode="auto">
          <a:xfrm>
            <a:off x="0" y="3905885"/>
            <a:ext cx="4943475" cy="2955289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12795" y="2507416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ection</a:t>
            </a:r>
          </a:p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ontrol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4591" y="2534651"/>
            <a:ext cx="124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Need enter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PZO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Stream Gage Data\Lyell Fk. Below Maclure\Site Photos\IMG_62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902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4876800" y="2588657"/>
            <a:ext cx="533400" cy="6879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6800" y="5943600"/>
            <a:ext cx="4191000" cy="8632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5847" y="5620434"/>
            <a:ext cx="1590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BM2 – </a:t>
            </a:r>
          </a:p>
          <a:p>
            <a:r>
              <a:rPr lang="en-US" dirty="0" smtClean="0"/>
              <a:t>ABP S30400</a:t>
            </a:r>
          </a:p>
          <a:p>
            <a:r>
              <a:rPr lang="en-US" dirty="0" smtClean="0"/>
              <a:t>(out of view in </a:t>
            </a:r>
          </a:p>
          <a:p>
            <a:r>
              <a:rPr lang="en-US" dirty="0" smtClean="0"/>
              <a:t>Photo)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0080" y="2426732"/>
            <a:ext cx="42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BM2 -ABP S30400 (likely buried under duff)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71915" y="6488668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>
            <a:stCxn id="19" idx="3"/>
          </p:cNvCxnSpPr>
          <p:nvPr/>
        </p:nvCxnSpPr>
        <p:spPr>
          <a:xfrm>
            <a:off x="4572000" y="4071460"/>
            <a:ext cx="4495800" cy="11863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01694" y="3609795"/>
            <a:ext cx="1070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TD Bolt –</a:t>
            </a:r>
          </a:p>
          <a:p>
            <a:r>
              <a:rPr lang="en-US" dirty="0" smtClean="0"/>
              <a:t>w/ ”X”</a:t>
            </a:r>
          </a:p>
          <a:p>
            <a:r>
              <a:rPr lang="en-US" dirty="0" smtClean="0"/>
              <a:t>ABP F593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52992"/>
              </p:ext>
            </p:extLst>
          </p:nvPr>
        </p:nvGraphicFramePr>
        <p:xfrm>
          <a:off x="193802" y="381000"/>
          <a:ext cx="4902200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Benchmark manufacturer #s on stainless bolt heads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Actual Survey Rod measurements (ft.)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Relative Elevations (ft) with making BM1=100.0'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BM1 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F593C 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TD Bolt Middle 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ABP F593 C (w/X cut into for TD measurement)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99.755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BM2 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ABP </a:t>
                      </a:r>
                      <a:r>
                        <a:rPr lang="en-US" sz="1100" u="none" strike="noStrike" dirty="0">
                          <a:effectLst/>
                        </a:rPr>
                        <a:t>S30400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10:07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4.266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99.609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07414" y="28575"/>
            <a:ext cx="30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6/24/2015 Level Survey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2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Stream Gage Data\Lyell Fk. Below Maclure\Site Photos\IMG_62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902" y="0"/>
            <a:ext cx="3854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4445389" y="3242696"/>
            <a:ext cx="964811" cy="3390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6800" y="5943600"/>
            <a:ext cx="4191000" cy="8632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5847" y="5620434"/>
            <a:ext cx="1590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BM2 – </a:t>
            </a:r>
          </a:p>
          <a:p>
            <a:r>
              <a:rPr lang="en-US" dirty="0" smtClean="0"/>
              <a:t>ABP S30400</a:t>
            </a:r>
          </a:p>
          <a:p>
            <a:r>
              <a:rPr lang="en-US" dirty="0" smtClean="0"/>
              <a:t>(out of view in </a:t>
            </a:r>
          </a:p>
          <a:p>
            <a:r>
              <a:rPr lang="en-US" dirty="0" smtClean="0"/>
              <a:t>Photo)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0525" y="3073866"/>
            <a:ext cx="42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BM2 -ABP S30400 (likely buried under duff)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71915" y="6488668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6/23/2015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>
            <a:stCxn id="19" idx="3"/>
          </p:cNvCxnSpPr>
          <p:nvPr/>
        </p:nvCxnSpPr>
        <p:spPr>
          <a:xfrm>
            <a:off x="4572000" y="4071460"/>
            <a:ext cx="4495800" cy="11863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01694" y="3609795"/>
            <a:ext cx="1070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TD Bolt –</a:t>
            </a:r>
          </a:p>
          <a:p>
            <a:r>
              <a:rPr lang="en-US" dirty="0" smtClean="0"/>
              <a:t>w/ ”X”</a:t>
            </a:r>
          </a:p>
          <a:p>
            <a:r>
              <a:rPr lang="en-US" dirty="0" smtClean="0"/>
              <a:t>ABP F593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414" y="28575"/>
            <a:ext cx="30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dirty="0" smtClean="0"/>
              <a:t>/14/2018 </a:t>
            </a:r>
            <a:r>
              <a:rPr lang="en-US" dirty="0" smtClean="0"/>
              <a:t>Level Survey Notes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45460"/>
              </p:ext>
            </p:extLst>
          </p:nvPr>
        </p:nvGraphicFramePr>
        <p:xfrm>
          <a:off x="66802" y="411628"/>
          <a:ext cx="52451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89486599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6054405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365217824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944826765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370152216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Location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Benchmark manufacturer #s on stainless bolt heads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Actual Survey Rod measurements (ft.)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Relative Elevations (ft) with making BM1=100.0'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Difference from 2015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39227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BM1 Top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F593C 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006244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TD Bolt Top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ABP F593 C (w/X cut into for TD measurement)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37116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TD Bolt Middle 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ABP F593 C (w/X cut into for TD measurement)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98989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BM2 Top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ABPS S30400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0464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70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045" y="2097685"/>
            <a:ext cx="5440363" cy="40802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2468" y="2097088"/>
            <a:ext cx="5435600" cy="4076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200" y="381000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Benchmark Bolt </a:t>
            </a:r>
          </a:p>
          <a:p>
            <a:r>
              <a:rPr lang="en-US" dirty="0" smtClean="0"/>
              <a:t>BM2 </a:t>
            </a:r>
            <a:r>
              <a:rPr lang="en-US" dirty="0"/>
              <a:t>-ABP S30400 </a:t>
            </a:r>
            <a:endParaRPr lang="en-US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133600" y="1066800"/>
            <a:ext cx="1676400" cy="426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24400" y="1066800"/>
            <a:ext cx="2286000" cy="3733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669</Words>
  <Application>Microsoft Office PowerPoint</Application>
  <PresentationFormat>On-screen Show (4:3)</PresentationFormat>
  <Paragraphs>172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the Interior - National Park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Forrester, Harrison</dc:creator>
  <cp:lastModifiedBy>Hallnan, Rachel M</cp:lastModifiedBy>
  <cp:revision>23</cp:revision>
  <dcterms:created xsi:type="dcterms:W3CDTF">2015-07-02T19:21:52Z</dcterms:created>
  <dcterms:modified xsi:type="dcterms:W3CDTF">2019-07-02T01:58:38Z</dcterms:modified>
</cp:coreProperties>
</file>